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embeddedFontLst>
    <p:embeddedFont>
      <p:font typeface="Tahoma" panose="020B0604030504040204" pitchFamily="34" charset="0"/>
      <p:regular r:id="rId13"/>
      <p:bold r:id="rId14"/>
    </p:embeddedFont>
    <p:embeddedFont>
      <p:font typeface="Calibri" panose="020F050202020403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638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14108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12/11/2015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12/11/2015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12/11/2015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12/11/2015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12/11/2015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12/11/2015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12/11/2015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12/11/2015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12/11/2015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828800" y="1223309"/>
            <a:ext cx="8534399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828800" y="2904866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00080"/>
              </a:buClr>
              <a:buFont typeface="Noto Sans Symbols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00080"/>
              </a:buClr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00080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6889785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 rot="5400000">
            <a:off x="3833018" y="-1623217"/>
            <a:ext cx="4525963" cy="10972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lvl="1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177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1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 rot="5400000">
            <a:off x="7285037" y="1828801"/>
            <a:ext cx="5851525" cy="2743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8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lvl="1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177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1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6889785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lvl="1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6197600" y="1600200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lvl="1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6889785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lvl="1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177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1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963083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963083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6889785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09600" y="1535112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Font typeface="Arial"/>
              <a:buNone/>
              <a:defRPr sz="2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Font typeface="Arial"/>
              <a:buNone/>
              <a:defRPr sz="18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lvl="1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1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6193367" y="1535112"/>
            <a:ext cx="5389032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Font typeface="Arial"/>
              <a:buNone/>
              <a:defRPr sz="2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Font typeface="Arial"/>
              <a:buNone/>
              <a:defRPr sz="18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6193367" y="2174875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lvl="1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1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6889785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1084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766732" y="273051"/>
            <a:ext cx="6815666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lvl="1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4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609600" y="1435100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2389716" y="4800600"/>
            <a:ext cx="7315200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pic" idx="2"/>
          </p:nvPr>
        </p:nvSpPr>
        <p:spPr>
          <a:xfrm>
            <a:off x="2389716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2389716" y="5367337"/>
            <a:ext cx="7315200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AW_content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6889785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/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lvl="1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2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177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00080"/>
              </a:buClr>
              <a:buSzPct val="100000"/>
              <a:buFont typeface="Noto Sans Symbols"/>
              <a:buChar char="◆"/>
              <a:defRPr sz="1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●"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○"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Shape 13" descr="JCT_logo_lores.jp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485436" y="85640"/>
            <a:ext cx="4706564" cy="16890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2078421" y="2526643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Title</a:t>
            </a:r>
          </a:p>
        </p:txBody>
      </p:sp>
      <p:pic>
        <p:nvPicPr>
          <p:cNvPr id="82" name="Shape 82" descr="AW_hom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/>
          <p:nvPr/>
        </p:nvSpPr>
        <p:spPr>
          <a:xfrm>
            <a:off x="2123409" y="2605075"/>
            <a:ext cx="8008048" cy="135421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Junior Cycle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-US" sz="2800" b="1" i="1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Information for Parents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89396" y="6001778"/>
            <a:ext cx="1042796" cy="599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2049439" y="858079"/>
            <a:ext cx="5929952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purpose of education in Junior Cycle?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2049439" y="2765855"/>
            <a:ext cx="7256366" cy="41000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students become better learners and develop a love of learning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solid foundation for further study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develop skills for learning and life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support learning through improved reporting to both students and parents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925" y="6479971"/>
            <a:ext cx="646274" cy="327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38884" y="6505196"/>
            <a:ext cx="566737" cy="297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2595633" y="725908"/>
            <a:ext cx="2368248" cy="946076"/>
          </a:xfrm>
          <a:prstGeom prst="ellipse">
            <a:avLst/>
          </a:prstGeom>
          <a:solidFill>
            <a:srgbClr val="00B0F0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ctrTitle"/>
          </p:nvPr>
        </p:nvSpPr>
        <p:spPr>
          <a:xfrm>
            <a:off x="2647950" y="939613"/>
            <a:ext cx="7867650" cy="13082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9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</a:t>
            </a:r>
            <a:r>
              <a:rPr lang="en-US" sz="279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Subjects</a:t>
            </a:r>
            <a:br>
              <a:rPr lang="en-US" sz="279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79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79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79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2595634" y="3409951"/>
            <a:ext cx="7544563" cy="27371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7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557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719"/>
              <a:buFont typeface="Arial"/>
              <a:buChar char="•"/>
            </a:pPr>
            <a:r>
              <a:rPr lang="en-US" sz="255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English, Irish and Maths specified at Higher and Ordinary levels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557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719"/>
              <a:buFont typeface="Arial"/>
              <a:buChar char="•"/>
            </a:pPr>
            <a:r>
              <a:rPr lang="en-US" sz="255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other subjects specified at a Common Level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7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719"/>
              <a:buFont typeface="Arial"/>
              <a:buChar char="•"/>
            </a:pPr>
            <a:r>
              <a:rPr lang="en-US" sz="255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Duration of 2 hours or less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7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7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925" y="6479971"/>
            <a:ext cx="646274" cy="327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38884" y="6448046"/>
            <a:ext cx="566737" cy="297239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/>
          <p:nvPr/>
        </p:nvSpPr>
        <p:spPr>
          <a:xfrm>
            <a:off x="2647950" y="1879666"/>
            <a:ext cx="7206496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Exams will be set, held and marked by the State Examinations Commission in June of third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2421466" y="686174"/>
            <a:ext cx="2368248" cy="946076"/>
          </a:xfrm>
          <a:prstGeom prst="ellipse">
            <a:avLst/>
          </a:prstGeom>
          <a:solidFill>
            <a:srgbClr val="00B0F0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ctrTitle"/>
          </p:nvPr>
        </p:nvSpPr>
        <p:spPr>
          <a:xfrm>
            <a:off x="2421466" y="868209"/>
            <a:ext cx="6400799" cy="152226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Subjects</a:t>
            </a:r>
            <a:b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Classroom-Based Assessments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2279763" y="2390469"/>
            <a:ext cx="8117305" cy="441672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Classroom-Based Assessments ….over the course of second and third year.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Assessment Task in third year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CBA reported to parents and students by the school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Variety of assessment methods used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925" y="6479971"/>
            <a:ext cx="646274" cy="327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38884" y="6448046"/>
            <a:ext cx="566737" cy="297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27779" y="1159212"/>
            <a:ext cx="1494486" cy="1494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ctrTitle"/>
          </p:nvPr>
        </p:nvSpPr>
        <p:spPr>
          <a:xfrm>
            <a:off x="1842925" y="382033"/>
            <a:ext cx="5583111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4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Classroom-Based Assessments take place?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subTitle" idx="1"/>
          </p:nvPr>
        </p:nvSpPr>
        <p:spPr>
          <a:xfrm>
            <a:off x="2166061" y="2106723"/>
            <a:ext cx="7962899" cy="405473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Details of the Classroom-Based Assessment are set out in each subject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specification.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Teachers will choose Classroom-Based Assessment activities as per the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 </a:t>
            </a:r>
            <a:r>
              <a:rPr lang="en-US" sz="2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specification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NCCA will provide guidance on assessing these Classroom-Based Assessments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Features of quality are described for each Classroom-Based Assessment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925" y="6479971"/>
            <a:ext cx="646274" cy="327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38884" y="6448046"/>
            <a:ext cx="566737" cy="297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2166063" y="2002972"/>
            <a:ext cx="7840880" cy="53860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Schools will organise “Subject Learning and Assessment Review” meetings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Teachers will compare their assessment of students’ work and ensure a common approach across the school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Teachers and schools will be supported by a team of assessment associates working with Junior Cycle for Teachers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CPD will be provided for teachers to ensure that the Classroom-Based Assessments align to a national standard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2166061" y="883575"/>
            <a:ext cx="5050971" cy="64633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Ensuring Quality</a:t>
            </a: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925" y="6479971"/>
            <a:ext cx="646274" cy="327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38884" y="6505196"/>
            <a:ext cx="566737" cy="297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925" y="6479971"/>
            <a:ext cx="646274" cy="327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38884" y="6448046"/>
            <a:ext cx="566737" cy="297239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>
            <a:spLocks noGrp="1"/>
          </p:cNvSpPr>
          <p:nvPr>
            <p:ph type="ctrTitle"/>
          </p:nvPr>
        </p:nvSpPr>
        <p:spPr>
          <a:xfrm>
            <a:off x="1842925" y="488297"/>
            <a:ext cx="6400799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 Learning and </a:t>
            </a:r>
            <a:b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 Review</a:t>
            </a: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66063" y="1890667"/>
            <a:ext cx="7906514" cy="4447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1993024" y="1034612"/>
            <a:ext cx="3875504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Reporting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1851133" y="2023013"/>
            <a:ext cx="8718332" cy="4119629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Junior Cycle will build on reporting currently carried out at Primary level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Reporting will happen in first, second and third-year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First-year reporting will focus on student learning and self-development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 and third-year reporting will include the school-based components that will form part of the Junior Cycle Profile of Achievement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NCCA will develop templates for providing these reports to students and parents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925" y="6479971"/>
            <a:ext cx="646274" cy="327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38884" y="6505196"/>
            <a:ext cx="566737" cy="297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2166061" y="871983"/>
            <a:ext cx="5289986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5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Steps towards the Junior Cycle Profile of Achievement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2158563" y="2233682"/>
            <a:ext cx="8174420" cy="3767068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Classroom-Based Assessments of </a:t>
            </a:r>
            <a:r>
              <a:rPr lang="en-US" sz="21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subjects  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be completed in second and third-year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will sit written SEC prepared examinations in June of third-year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Schools will sign off on Other Learning Achievements with students over the course of second and third-year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Schools will report on student achievement in the area of Wellbeing from 2020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Shape 1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925" y="6479971"/>
            <a:ext cx="646274" cy="327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38884" y="6505196"/>
            <a:ext cx="566737" cy="297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2166061" y="1086294"/>
            <a:ext cx="6400799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Junior Cycle Profile of Achievement will report on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2227953" y="3024656"/>
            <a:ext cx="6400799" cy="225196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31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 examinations of subjects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31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Classroom-Based Assessments including subjects 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31"/>
              <a:buFont typeface="Arial"/>
              <a:buChar char="•"/>
            </a:pPr>
            <a:r>
              <a:rPr lang="en-US" sz="259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Wellbeing</a:t>
            </a:r>
            <a:endParaRPr lang="en-US" sz="259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31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areas of learning</a:t>
            </a:r>
          </a:p>
        </p:txBody>
      </p:sp>
      <p:pic>
        <p:nvPicPr>
          <p:cNvPr id="200" name="Shape 2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925" y="6479971"/>
            <a:ext cx="646274" cy="327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38884" y="6448046"/>
            <a:ext cx="566737" cy="297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16054" y="3024657"/>
            <a:ext cx="1494486" cy="1494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C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388</Words>
  <Application>Microsoft Office PowerPoint</Application>
  <PresentationFormat>Custom</PresentationFormat>
  <Paragraphs>89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Tahoma</vt:lpstr>
      <vt:lpstr>Calibri</vt:lpstr>
      <vt:lpstr>Noto Sans Symbols</vt:lpstr>
      <vt:lpstr>JCT</vt:lpstr>
      <vt:lpstr>Click Title</vt:lpstr>
      <vt:lpstr>Assessment:  Subjects  </vt:lpstr>
      <vt:lpstr>Assessment:  Subjects  Classroom-Based Assessments</vt:lpstr>
      <vt:lpstr>How do Classroom-Based Assessments take place?</vt:lpstr>
      <vt:lpstr>PowerPoint Presentation</vt:lpstr>
      <vt:lpstr>Subject Learning and  Assessment Review</vt:lpstr>
      <vt:lpstr>Reporting</vt:lpstr>
      <vt:lpstr>Steps towards the Junior Cycle Profile of Achievement</vt:lpstr>
      <vt:lpstr>The Junior Cycle Profile of Achievement will report on</vt:lpstr>
      <vt:lpstr>What is the purpose of education in Junior Cycle?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Title</dc:title>
  <dc:creator>John Murray</dc:creator>
  <cp:lastModifiedBy>John Murray</cp:lastModifiedBy>
  <cp:revision>2</cp:revision>
  <dcterms:modified xsi:type="dcterms:W3CDTF">2018-04-15T23:14:11Z</dcterms:modified>
</cp:coreProperties>
</file>